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othic A1 Heavy" charset="1" panose="00000000000000000000"/>
      <p:regular r:id="rId18"/>
    </p:embeddedFont>
    <p:embeddedFont>
      <p:font typeface="Gothic A1" charset="1" panose="00000000000000000000"/>
      <p:regular r:id="rId19"/>
    </p:embeddedFont>
    <p:embeddedFont>
      <p:font typeface="Lato" charset="1" panose="020F0502020204030203"/>
      <p:regular r:id="rId20"/>
    </p:embeddedFont>
    <p:embeddedFont>
      <p:font typeface="Lato Bold" charset="1" panose="020F0502020204030203"/>
      <p:regular r:id="rId21"/>
    </p:embeddedFont>
    <p:embeddedFont>
      <p:font typeface="Arimo" charset="1" panose="020B0604020202020204"/>
      <p:regular r:id="rId22"/>
    </p:embeddedFont>
    <p:embeddedFont>
      <p:font typeface="Gothic A1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lms.bennett.edu.in/course/view.php?id=8319" TargetMode="External" Type="http://schemas.openxmlformats.org/officeDocument/2006/relationships/hyperlink"/><Relationship Id="rId4" Target="https://lms.bennett.edu.in/course/view.php?id=8319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lQvJ6hzQ.mp4" Type="http://schemas.openxmlformats.org/officeDocument/2006/relationships/video"/><Relationship Id="rId4" Target="../media/VAElQvJ6hzQ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44" y="1095111"/>
            <a:ext cx="8866547" cy="46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Crop Disease Detection: </a:t>
            </a:r>
          </a:p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Image Processing using CNNs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00144" y="7762773"/>
            <a:ext cx="4756684" cy="1495527"/>
            <a:chOff x="0" y="0"/>
            <a:chExt cx="6342246" cy="19940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Presented By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4914"/>
              <a:ext cx="6342246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b="true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Shubham Tandon(E23CSEU1730)</a:t>
              </a:r>
            </a:p>
            <a:p>
              <a:pPr algn="l">
                <a:lnSpc>
                  <a:spcPts val="2859"/>
                </a:lnSpc>
              </a:pPr>
              <a:r>
                <a:rPr lang="en-US" sz="2199" b="true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Vipin Yadav (E23CSEU1728)</a:t>
              </a:r>
            </a:p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Abhay Pratap Singh(E23CSEU1720)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0" y="6744346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652631" y="0"/>
            <a:ext cx="7635369" cy="10287000"/>
            <a:chOff x="0" y="0"/>
            <a:chExt cx="10180492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25274" t="0" r="25274" b="0"/>
            <a:stretch>
              <a:fillRect/>
            </a:stretch>
          </p:blipFill>
          <p:spPr>
            <a:xfrm flipH="false" flipV="false">
              <a:off x="0" y="0"/>
              <a:ext cx="10180492" cy="13716000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800144" y="6008260"/>
            <a:ext cx="7576661" cy="3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  <a:spcBef>
                <a:spcPct val="0"/>
              </a:spcBef>
            </a:pPr>
            <a:r>
              <a:rPr lang="en-US" sz="20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lms.bennett.edu.in/course/view.php?id=8319"/>
              </a:rPr>
              <a:t>C</a:t>
            </a:r>
            <a:r>
              <a:rPr lang="en-US" sz="20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lms.bennett.edu.in/course/view.php?id=8319"/>
              </a:rPr>
              <a:t>SET211: Statistical Machine Learning (Odd Semester 2024-25)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69545" y="3168920"/>
            <a:ext cx="7878223" cy="5987449"/>
          </a:xfrm>
          <a:custGeom>
            <a:avLst/>
            <a:gdLst/>
            <a:ahLst/>
            <a:cxnLst/>
            <a:rect r="r" b="b" t="t" l="l"/>
            <a:pathLst>
              <a:path h="5987449" w="7878223">
                <a:moveTo>
                  <a:pt x="0" y="0"/>
                </a:moveTo>
                <a:lnTo>
                  <a:pt x="7878223" y="0"/>
                </a:lnTo>
                <a:lnTo>
                  <a:pt x="7878223" y="5987449"/>
                </a:lnTo>
                <a:lnTo>
                  <a:pt x="0" y="598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2961" y="3303411"/>
            <a:ext cx="7261370" cy="5945364"/>
          </a:xfrm>
          <a:custGeom>
            <a:avLst/>
            <a:gdLst/>
            <a:ahLst/>
            <a:cxnLst/>
            <a:rect r="r" b="b" t="t" l="l"/>
            <a:pathLst>
              <a:path h="5945364" w="7261370">
                <a:moveTo>
                  <a:pt x="0" y="0"/>
                </a:moveTo>
                <a:lnTo>
                  <a:pt x="7261370" y="0"/>
                </a:lnTo>
                <a:lnTo>
                  <a:pt x="7261370" y="5945364"/>
                </a:lnTo>
                <a:lnTo>
                  <a:pt x="0" y="5945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6113" y="2806335"/>
            <a:ext cx="509137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4AAF48"/>
                </a:solidFill>
                <a:latin typeface="Lato Bold"/>
                <a:ea typeface="Lato Bold"/>
                <a:cs typeface="Lato Bold"/>
                <a:sym typeface="Lato Bold"/>
              </a:rPr>
              <a:t>Custom CNN Accuracy Graph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50270" y="2806335"/>
            <a:ext cx="509137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4AAF48"/>
                </a:solidFill>
                <a:latin typeface="Lato Bold"/>
                <a:ea typeface="Lato Bold"/>
                <a:cs typeface="Lato Bold"/>
                <a:sym typeface="Lato Bold"/>
              </a:rPr>
              <a:t>MobileNet CNN Accuracy 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732" y="635168"/>
            <a:ext cx="1418132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Model Comparison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0" y="-389006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046" y="6621402"/>
            <a:ext cx="5328663" cy="289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project highlights the potential of technology-driven solutions to improve agricultural productivity and reduce yield losses.</a:t>
            </a:r>
          </a:p>
          <a:p>
            <a:pPr algn="just" marL="0" indent="0" lvl="0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approach lays a foundation for experimenting with ensemble methods or advanced architectures to enhance future performance.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180683" y="717550"/>
            <a:ext cx="9254543" cy="8851900"/>
            <a:chOff x="0" y="0"/>
            <a:chExt cx="12339390" cy="11802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project incorporates two models: a custom CNN and a pretrained MobileNet, aiming for high accuracy in crop disease detection.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49822"/>
              <a:ext cx="12339390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 augmentation techniques like rotation, zoom, and flipping are implemented to improve model generalization and handle data variability.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10820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MobileNet demonstrates higher accuracy and efficiency compared to the custom CNN, making it more suitable for real-time deployment.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689217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models address the challenge of classifying visually similar diseases, though further refinements are needed for edge cases.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67614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project emphasizes the importance of high-quality, diverse datasets for robust model performance across varied scenarios.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846012"/>
              <a:ext cx="1233939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It integrates the trained models into a web application to provide scalable and accessible solutions for disease diagnosis.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0" y="-238756"/>
            <a:ext cx="668940" cy="10764512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535940" y="838200"/>
            <a:ext cx="570747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Conclusion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366488" y="3111950"/>
            <a:ext cx="1601780" cy="2270564"/>
          </a:xfrm>
          <a:custGeom>
            <a:avLst/>
            <a:gdLst/>
            <a:ahLst/>
            <a:cxnLst/>
            <a:rect r="r" b="b" t="t" l="l"/>
            <a:pathLst>
              <a:path h="2270564" w="1601780">
                <a:moveTo>
                  <a:pt x="0" y="0"/>
                </a:moveTo>
                <a:lnTo>
                  <a:pt x="1601780" y="0"/>
                </a:lnTo>
                <a:lnTo>
                  <a:pt x="1601780" y="2270564"/>
                </a:lnTo>
                <a:lnTo>
                  <a:pt x="0" y="227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5400000">
            <a:off x="8953322" y="4464299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flipH="true">
            <a:off x="-345783" y="840200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54639" y="4674118"/>
            <a:ext cx="684024" cy="650445"/>
          </a:xfrm>
          <a:custGeom>
            <a:avLst/>
            <a:gdLst/>
            <a:ahLst/>
            <a:cxnLst/>
            <a:rect r="r" b="b" t="t" l="l"/>
            <a:pathLst>
              <a:path h="650445" w="684024">
                <a:moveTo>
                  <a:pt x="0" y="0"/>
                </a:moveTo>
                <a:lnTo>
                  <a:pt x="684024" y="0"/>
                </a:lnTo>
                <a:lnTo>
                  <a:pt x="684024" y="650445"/>
                </a:lnTo>
                <a:lnTo>
                  <a:pt x="0" y="65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4563" y="5623058"/>
            <a:ext cx="2899542" cy="2651763"/>
          </a:xfrm>
          <a:custGeom>
            <a:avLst/>
            <a:gdLst/>
            <a:ahLst/>
            <a:cxnLst/>
            <a:rect r="r" b="b" t="t" l="l"/>
            <a:pathLst>
              <a:path h="2651763" w="2899542">
                <a:moveTo>
                  <a:pt x="0" y="0"/>
                </a:moveTo>
                <a:lnTo>
                  <a:pt x="2899542" y="0"/>
                </a:lnTo>
                <a:lnTo>
                  <a:pt x="2899542" y="2651763"/>
                </a:lnTo>
                <a:lnTo>
                  <a:pt x="0" y="2651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0102"/>
            <a:ext cx="8270809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Work Distribution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04359" y="2834591"/>
            <a:ext cx="6709158" cy="914400"/>
            <a:chOff x="0" y="0"/>
            <a:chExt cx="8945544" cy="12192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8945544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4AAF48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Shubham Tandon-E23CSEU1730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3575"/>
              <a:ext cx="894554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Training Custom CNN + PPT + Report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04359" y="4674118"/>
            <a:ext cx="6709158" cy="914400"/>
            <a:chOff x="0" y="0"/>
            <a:chExt cx="8945544" cy="12192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8945544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4AAF48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Vipin Yadav-E23CSEU1728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3575"/>
              <a:ext cx="894554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EDA + Training MobileNet CNN + Front End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04359" y="6513646"/>
            <a:ext cx="6709158" cy="914400"/>
            <a:chOff x="0" y="0"/>
            <a:chExt cx="8945544" cy="12192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945544" cy="61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4AAF48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Abhay Pratap-E23CSEU1720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3575"/>
              <a:ext cx="894554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Data Visualization + BackEnd + Deployment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154639" y="6513646"/>
            <a:ext cx="684024" cy="650445"/>
          </a:xfrm>
          <a:custGeom>
            <a:avLst/>
            <a:gdLst/>
            <a:ahLst/>
            <a:cxnLst/>
            <a:rect r="r" b="b" t="t" l="l"/>
            <a:pathLst>
              <a:path h="650445" w="684024">
                <a:moveTo>
                  <a:pt x="0" y="0"/>
                </a:moveTo>
                <a:lnTo>
                  <a:pt x="684024" y="0"/>
                </a:lnTo>
                <a:lnTo>
                  <a:pt x="684024" y="650444"/>
                </a:lnTo>
                <a:lnTo>
                  <a:pt x="0" y="6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54639" y="2834591"/>
            <a:ext cx="684024" cy="650445"/>
          </a:xfrm>
          <a:custGeom>
            <a:avLst/>
            <a:gdLst/>
            <a:ahLst/>
            <a:cxnLst/>
            <a:rect r="r" b="b" t="t" l="l"/>
            <a:pathLst>
              <a:path h="650445" w="684024">
                <a:moveTo>
                  <a:pt x="0" y="0"/>
                </a:moveTo>
                <a:lnTo>
                  <a:pt x="684024" y="0"/>
                </a:lnTo>
                <a:lnTo>
                  <a:pt x="684024" y="650445"/>
                </a:lnTo>
                <a:lnTo>
                  <a:pt x="0" y="650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rot="0">
            <a:off x="0" y="-389006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28297" b="0"/>
          <a:stretch>
            <a:fillRect/>
          </a:stretch>
        </p:blipFill>
        <p:spPr>
          <a:xfrm flipH="false" flipV="false" rot="0">
            <a:off x="-3173875" y="0"/>
            <a:ext cx="12105217" cy="962307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39407" y="3455218"/>
            <a:ext cx="6320402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Problem</a:t>
            </a:r>
          </a:p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1342" y="685477"/>
            <a:ext cx="8950652" cy="856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Global Challenge: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 need to increase food production by 70% by 2050 to feed a growing population.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Current Issue: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Plant diseases cause significant crop yield losses (up to 40% on average).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Automating disease detection through machine learning using images of plant leaves.</a:t>
            </a:r>
          </a:p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 Overview:</a:t>
            </a:r>
          </a:p>
          <a:p>
            <a:pPr algn="just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Developed a Convolutional Neural Network (CNN)-based model to classify diseased and healthy crop leaves.</a:t>
            </a:r>
          </a:p>
          <a:p>
            <a:pPr algn="just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Utilized over 160,000+ labeled leaf images across 38 classes from the </a:t>
            </a:r>
            <a:r>
              <a:rPr lang="en-US" b="true" sz="27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PlantVillage Dataset</a:t>
            </a:r>
            <a:r>
              <a:rPr lang="en-US" sz="2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training and validation.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4976" y="4400786"/>
            <a:ext cx="5289903" cy="1692464"/>
            <a:chOff x="0" y="0"/>
            <a:chExt cx="1792434" cy="573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434" cy="573476"/>
            </a:xfrm>
            <a:custGeom>
              <a:avLst/>
              <a:gdLst/>
              <a:ahLst/>
              <a:cxnLst/>
              <a:rect r="r" b="b" t="t" l="l"/>
              <a:pathLst>
                <a:path h="573476" w="1792434">
                  <a:moveTo>
                    <a:pt x="0" y="0"/>
                  </a:moveTo>
                  <a:lnTo>
                    <a:pt x="1792434" y="0"/>
                  </a:lnTo>
                  <a:lnTo>
                    <a:pt x="1792434" y="573476"/>
                  </a:lnTo>
                  <a:lnTo>
                    <a:pt x="0" y="573476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95275"/>
              <a:ext cx="1792434" cy="868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160,000+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34546" y="4400786"/>
            <a:ext cx="5001286" cy="1746019"/>
            <a:chOff x="0" y="0"/>
            <a:chExt cx="1694639" cy="591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4639" cy="591622"/>
            </a:xfrm>
            <a:custGeom>
              <a:avLst/>
              <a:gdLst/>
              <a:ahLst/>
              <a:cxnLst/>
              <a:rect r="r" b="b" t="t" l="l"/>
              <a:pathLst>
                <a:path h="591622" w="1694639">
                  <a:moveTo>
                    <a:pt x="0" y="0"/>
                  </a:moveTo>
                  <a:lnTo>
                    <a:pt x="1694639" y="0"/>
                  </a:lnTo>
                  <a:lnTo>
                    <a:pt x="1694639" y="591622"/>
                  </a:lnTo>
                  <a:lnTo>
                    <a:pt x="0" y="591622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14325"/>
              <a:ext cx="1694639" cy="90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360"/>
                </a:lnSpc>
              </a:pPr>
              <a:r>
                <a:rPr lang="en-US" b="true" sz="7400">
                  <a:solidFill>
                    <a:srgbClr val="FFFFFF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38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9" id="9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012147" y="870667"/>
            <a:ext cx="1623686" cy="1623686"/>
          </a:xfrm>
          <a:custGeom>
            <a:avLst/>
            <a:gdLst/>
            <a:ahLst/>
            <a:cxnLst/>
            <a:rect r="r" b="b" t="t" l="l"/>
            <a:pathLst>
              <a:path h="1623686" w="1623686">
                <a:moveTo>
                  <a:pt x="0" y="0"/>
                </a:moveTo>
                <a:lnTo>
                  <a:pt x="1623685" y="0"/>
                </a:lnTo>
                <a:lnTo>
                  <a:pt x="1623685" y="1623686"/>
                </a:lnTo>
                <a:lnTo>
                  <a:pt x="0" y="162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34976" y="6332407"/>
            <a:ext cx="5289903" cy="1476477"/>
            <a:chOff x="0" y="0"/>
            <a:chExt cx="7053203" cy="19686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7053203" cy="980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Photos for training and testing of the model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61221"/>
              <a:ext cx="7053203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Split across 3 formats- Color, GrayScale, Segmented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90238" y="6332407"/>
            <a:ext cx="5289903" cy="1141832"/>
            <a:chOff x="0" y="0"/>
            <a:chExt cx="7053203" cy="152244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053203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8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4AAF48"/>
                  </a:solidFill>
                  <a:latin typeface="Lato Bold"/>
                  <a:ea typeface="Lato Bold"/>
                  <a:cs typeface="Lato Bold"/>
                  <a:sym typeface="Lato Bold"/>
                </a:rPr>
                <a:t>Classes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65921"/>
              <a:ext cx="7053203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Consisting of diseases and healthy leaves for various plants and crops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1028700"/>
            <a:ext cx="13026172" cy="2257365"/>
            <a:chOff x="0" y="0"/>
            <a:chExt cx="17368229" cy="300982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0"/>
              <a:ext cx="17368229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Data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25876"/>
              <a:ext cx="17368229" cy="108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PlantVillage Dataset: Dataset of diseased plant leaf images and corresponding labels</a:t>
              </a:r>
            </a:p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303362" y="1662703"/>
            <a:ext cx="5984638" cy="2419342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1404971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Proposed Solutions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509555" y="4978190"/>
            <a:ext cx="8443975" cy="474757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5" id="5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014879"/>
            <a:ext cx="968032" cy="934591"/>
          </a:xfrm>
          <a:custGeom>
            <a:avLst/>
            <a:gdLst/>
            <a:ahLst/>
            <a:cxnLst/>
            <a:rect r="r" b="b" t="t" l="l"/>
            <a:pathLst>
              <a:path h="934591" w="968032">
                <a:moveTo>
                  <a:pt x="0" y="0"/>
                </a:moveTo>
                <a:lnTo>
                  <a:pt x="968032" y="0"/>
                </a:lnTo>
                <a:lnTo>
                  <a:pt x="968032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028700" y="2247900"/>
            <a:ext cx="969310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417678" y="1795278"/>
            <a:ext cx="5090385" cy="2154192"/>
          </a:xfrm>
          <a:custGeom>
            <a:avLst/>
            <a:gdLst/>
            <a:ahLst/>
            <a:cxnLst/>
            <a:rect r="r" b="b" t="t" l="l"/>
            <a:pathLst>
              <a:path h="2154192" w="5090385">
                <a:moveTo>
                  <a:pt x="0" y="0"/>
                </a:moveTo>
                <a:lnTo>
                  <a:pt x="5090385" y="0"/>
                </a:lnTo>
                <a:lnTo>
                  <a:pt x="5090385" y="2154192"/>
                </a:lnTo>
                <a:lnTo>
                  <a:pt x="0" y="215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42318" y="5108517"/>
            <a:ext cx="7976742" cy="4486918"/>
          </a:xfrm>
          <a:custGeom>
            <a:avLst/>
            <a:gdLst/>
            <a:ahLst/>
            <a:cxnLst/>
            <a:rect r="r" b="b" t="t" l="l"/>
            <a:pathLst>
              <a:path h="4486918" w="7976742">
                <a:moveTo>
                  <a:pt x="0" y="0"/>
                </a:moveTo>
                <a:lnTo>
                  <a:pt x="7976742" y="0"/>
                </a:lnTo>
                <a:lnTo>
                  <a:pt x="7976742" y="4486917"/>
                </a:lnTo>
                <a:lnTo>
                  <a:pt x="0" y="4486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9606" y="3285631"/>
            <a:ext cx="6674394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#1 – Custom CNN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4290009"/>
            <a:ext cx="8393690" cy="53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Architecture: A 3-layer CNN built using TensorFlow and Keras.</a:t>
            </a:r>
          </a:p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 used: TensorFlow with Keras</a:t>
            </a:r>
          </a:p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Components:</a:t>
            </a:r>
          </a:p>
          <a:p>
            <a:pPr algn="just" marL="1121901" indent="-373967" lvl="2">
              <a:lnSpc>
                <a:spcPts val="4702"/>
              </a:lnSpc>
              <a:buFont typeface="Arial"/>
              <a:buChar char="⚬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Convolutional layers for feature extraction.</a:t>
            </a:r>
          </a:p>
          <a:p>
            <a:pPr algn="just" marL="1121901" indent="-373967" lvl="2">
              <a:lnSpc>
                <a:spcPts val="4702"/>
              </a:lnSpc>
              <a:buFont typeface="Arial"/>
              <a:buChar char="⚬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Max-pooling layers for dimensionality reduction.</a:t>
            </a:r>
          </a:p>
          <a:p>
            <a:pPr algn="just" marL="1121901" indent="-373967" lvl="2">
              <a:lnSpc>
                <a:spcPts val="4702"/>
              </a:lnSpc>
              <a:buFont typeface="Arial"/>
              <a:buChar char="⚬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Dense layers for classification.</a:t>
            </a:r>
          </a:p>
          <a:p>
            <a:pPr algn="just" marL="560951" indent="-280475" lvl="1">
              <a:lnSpc>
                <a:spcPts val="4702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Objective: Build a simple, yet effective model to classify plant diseases.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37418" y="5044845"/>
            <a:ext cx="8102558" cy="3584392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14049715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Proposed Solutions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014879"/>
            <a:ext cx="968032" cy="934591"/>
          </a:xfrm>
          <a:custGeom>
            <a:avLst/>
            <a:gdLst/>
            <a:ahLst/>
            <a:cxnLst/>
            <a:rect r="r" b="b" t="t" l="l"/>
            <a:pathLst>
              <a:path h="934591" w="968032">
                <a:moveTo>
                  <a:pt x="0" y="0"/>
                </a:moveTo>
                <a:lnTo>
                  <a:pt x="968032" y="0"/>
                </a:lnTo>
                <a:lnTo>
                  <a:pt x="968032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09650" y="2247900"/>
            <a:ext cx="969310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64176" y="5143500"/>
            <a:ext cx="7554884" cy="3333345"/>
          </a:xfrm>
          <a:custGeom>
            <a:avLst/>
            <a:gdLst/>
            <a:ahLst/>
            <a:cxnLst/>
            <a:rect r="r" b="b" t="t" l="l"/>
            <a:pathLst>
              <a:path h="3333345" w="7554884">
                <a:moveTo>
                  <a:pt x="0" y="0"/>
                </a:moveTo>
                <a:lnTo>
                  <a:pt x="7554884" y="0"/>
                </a:lnTo>
                <a:lnTo>
                  <a:pt x="7554884" y="3333345"/>
                </a:lnTo>
                <a:lnTo>
                  <a:pt x="0" y="333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0275" y="3285631"/>
            <a:ext cx="10971664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#2 – MobileNet CNN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85318"/>
            <a:ext cx="8689999" cy="527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Model: MobileNet (pretrained CNN model).</a:t>
            </a:r>
          </a:p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 Used: Tensorflow </a:t>
            </a:r>
          </a:p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Advantages:</a:t>
            </a:r>
          </a:p>
          <a:p>
            <a:pPr algn="just" marL="1122681" indent="-374227" lvl="2">
              <a:lnSpc>
                <a:spcPts val="4706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Leveraging transfer learning to speed up training.</a:t>
            </a:r>
          </a:p>
          <a:p>
            <a:pPr algn="just" marL="1122681" indent="-374227" lvl="2">
              <a:lnSpc>
                <a:spcPts val="4706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Fine-tuning a pretrained model for plant disease classification.</a:t>
            </a:r>
          </a:p>
          <a:p>
            <a:pPr algn="just" marL="561341" indent="-280670" lvl="1">
              <a:lnSpc>
                <a:spcPts val="470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Objective: Compare performance to the custom CNN model.</a:t>
            </a:r>
          </a:p>
          <a:p>
            <a:pPr algn="just">
              <a:lnSpc>
                <a:spcPts val="4706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-30802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934638" y="1028700"/>
            <a:ext cx="6503312" cy="8419738"/>
          </a:xfrm>
          <a:prstGeom prst="rect">
            <a:avLst/>
          </a:prstGeom>
          <a:solidFill>
            <a:srgbClr val="4AAF4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222811" y="1303118"/>
            <a:ext cx="5899835" cy="3709140"/>
            <a:chOff x="0" y="0"/>
            <a:chExt cx="7866447" cy="494552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988" t="0" r="988" b="0"/>
            <a:stretch>
              <a:fillRect/>
            </a:stretch>
          </p:blipFill>
          <p:spPr>
            <a:xfrm flipH="false" flipV="false">
              <a:off x="0" y="0"/>
              <a:ext cx="7866447" cy="494552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1222811" y="5458894"/>
            <a:ext cx="5899835" cy="3619599"/>
          </a:xfrm>
          <a:custGeom>
            <a:avLst/>
            <a:gdLst/>
            <a:ahLst/>
            <a:cxnLst/>
            <a:rect r="r" b="b" t="t" l="l"/>
            <a:pathLst>
              <a:path h="3619599" w="5899835">
                <a:moveTo>
                  <a:pt x="0" y="0"/>
                </a:moveTo>
                <a:lnTo>
                  <a:pt x="5899835" y="0"/>
                </a:lnTo>
                <a:lnTo>
                  <a:pt x="5899835" y="3619598"/>
                </a:lnTo>
                <a:lnTo>
                  <a:pt x="0" y="361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5159" y="648062"/>
            <a:ext cx="9803027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851" y="4062016"/>
            <a:ext cx="9803027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Image Augmentation: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Rotation, zoom, and horizontal flipping for better generalization.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Rescaling pixel values to [0, 1] for neural network optimization.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Shear Transformation: To simulate changes in perspective.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Image Resizing: </a:t>
            </a: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Resizing images to a fixed size (e.g., 150x150 pixels)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85442" y="1760650"/>
            <a:ext cx="8102558" cy="7097076"/>
          </a:xfrm>
          <a:prstGeom prst="rect">
            <a:avLst/>
          </a:prstGeom>
          <a:solidFill>
            <a:srgbClr val="4AAF4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442479" y="2057762"/>
            <a:ext cx="7588483" cy="3340092"/>
            <a:chOff x="0" y="0"/>
            <a:chExt cx="10117977" cy="44534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2169" r="1476" b="6214"/>
            <a:stretch>
              <a:fillRect/>
            </a:stretch>
          </p:blipFill>
          <p:spPr>
            <a:xfrm flipH="false" flipV="false">
              <a:off x="0" y="0"/>
              <a:ext cx="10117977" cy="445345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442479" y="6246174"/>
            <a:ext cx="7588483" cy="2212546"/>
          </a:xfrm>
          <a:custGeom>
            <a:avLst/>
            <a:gdLst/>
            <a:ahLst/>
            <a:cxnLst/>
            <a:rect r="r" b="b" t="t" l="l"/>
            <a:pathLst>
              <a:path h="2212546" w="7588483">
                <a:moveTo>
                  <a:pt x="0" y="0"/>
                </a:moveTo>
                <a:lnTo>
                  <a:pt x="7588484" y="0"/>
                </a:lnTo>
                <a:lnTo>
                  <a:pt x="7588484" y="2212545"/>
                </a:lnTo>
                <a:lnTo>
                  <a:pt x="0" y="2212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3594" y="648062"/>
            <a:ext cx="9803027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44" y="4519216"/>
            <a:ext cx="9471652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Training-Validation Split:</a:t>
            </a: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80% for training, 20% for validation.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Handling Class Imbalance: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Issue: Some disease classes may have fewer images than others.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Undersampling and Oversampling to Counter Class Imbalance.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 Loading:</a:t>
            </a: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Uses flow_from_directory to load images, resize them, and batch them for training and validation.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70301"/>
            <a:ext cx="14220787" cy="1837465"/>
            <a:chOff x="0" y="0"/>
            <a:chExt cx="18961050" cy="24499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18908428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Model Evaluation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24808"/>
              <a:ext cx="18961050" cy="5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Performance Analysis and Accuracy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70415" y="4350005"/>
            <a:ext cx="3271717" cy="959914"/>
            <a:chOff x="0" y="0"/>
            <a:chExt cx="791873" cy="232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873" cy="232334"/>
            </a:xfrm>
            <a:custGeom>
              <a:avLst/>
              <a:gdLst/>
              <a:ahLst/>
              <a:cxnLst/>
              <a:rect r="r" b="b" t="t" l="l"/>
              <a:pathLst>
                <a:path h="232334" w="791873">
                  <a:moveTo>
                    <a:pt x="0" y="0"/>
                  </a:moveTo>
                  <a:lnTo>
                    <a:pt x="791873" y="0"/>
                  </a:lnTo>
                  <a:lnTo>
                    <a:pt x="791873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C0EF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791873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91.97%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2132" y="4350005"/>
            <a:ext cx="3255128" cy="959914"/>
            <a:chOff x="0" y="0"/>
            <a:chExt cx="787858" cy="232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7858" cy="232334"/>
            </a:xfrm>
            <a:custGeom>
              <a:avLst/>
              <a:gdLst/>
              <a:ahLst/>
              <a:cxnLst/>
              <a:rect r="r" b="b" t="t" l="l"/>
              <a:pathLst>
                <a:path h="232334" w="787858">
                  <a:moveTo>
                    <a:pt x="0" y="0"/>
                  </a:moveTo>
                  <a:lnTo>
                    <a:pt x="787858" y="0"/>
                  </a:lnTo>
                  <a:lnTo>
                    <a:pt x="787858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90E4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87858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0.2524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13317" y="4350005"/>
            <a:ext cx="3245983" cy="959914"/>
            <a:chOff x="0" y="0"/>
            <a:chExt cx="785645" cy="232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5645" cy="232334"/>
            </a:xfrm>
            <a:custGeom>
              <a:avLst/>
              <a:gdLst/>
              <a:ahLst/>
              <a:cxnLst/>
              <a:rect r="r" b="b" t="t" l="l"/>
              <a:pathLst>
                <a:path h="232334" w="785645">
                  <a:moveTo>
                    <a:pt x="0" y="0"/>
                  </a:moveTo>
                  <a:lnTo>
                    <a:pt x="785645" y="0"/>
                  </a:lnTo>
                  <a:lnTo>
                    <a:pt x="785645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85645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0.75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79821" y="4350005"/>
            <a:ext cx="3241790" cy="959914"/>
            <a:chOff x="0" y="0"/>
            <a:chExt cx="784630" cy="232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4630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30">
                  <a:moveTo>
                    <a:pt x="0" y="0"/>
                  </a:moveTo>
                  <a:lnTo>
                    <a:pt x="784630" y="0"/>
                  </a:lnTo>
                  <a:lnTo>
                    <a:pt x="784630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73C67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84630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0.78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5906274" y="5309918"/>
            <a:ext cx="0" cy="148606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9169697" y="5309918"/>
            <a:ext cx="0" cy="1934191"/>
          </a:xfrm>
          <a:prstGeom prst="line">
            <a:avLst/>
          </a:prstGeom>
          <a:ln cap="flat" w="38100">
            <a:solidFill>
              <a:srgbClr val="90E4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2400716" y="5309918"/>
            <a:ext cx="0" cy="2308841"/>
          </a:xfrm>
          <a:prstGeom prst="line">
            <a:avLst/>
          </a:prstGeom>
          <a:ln cap="flat" w="38100">
            <a:solidFill>
              <a:srgbClr val="73C67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636308" y="5309918"/>
            <a:ext cx="0" cy="2683491"/>
          </a:xfrm>
          <a:prstGeom prst="line">
            <a:avLst/>
          </a:prstGeom>
          <a:ln cap="flat" w="3810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4325690" y="673883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Validation 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4387" y="71964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Final Loss(Validation)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0999" y="79457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8594462"/>
            <a:ext cx="6674394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#1 – Custom CNN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5407" y="757113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Precision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4350005"/>
            <a:ext cx="3241715" cy="959914"/>
            <a:chOff x="0" y="0"/>
            <a:chExt cx="784612" cy="2323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4612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12">
                  <a:moveTo>
                    <a:pt x="0" y="0"/>
                  </a:moveTo>
                  <a:lnTo>
                    <a:pt x="784612" y="0"/>
                  </a:lnTo>
                  <a:lnTo>
                    <a:pt x="784612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DDFAD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784612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85.61%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2649557" y="5350378"/>
            <a:ext cx="0" cy="103793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68973" y="633116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 Accuracy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0" y="-389006"/>
            <a:ext cx="18288000" cy="1006629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2" id="32"/>
          <p:cNvSpPr/>
          <p:nvPr/>
        </p:nvSpPr>
        <p:spPr>
          <a:xfrm rot="0">
            <a:off x="0" y="9582150"/>
            <a:ext cx="18288000" cy="1006629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70301"/>
            <a:ext cx="14220787" cy="1837465"/>
            <a:chOff x="0" y="0"/>
            <a:chExt cx="18961050" cy="24499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18908428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Gothic A1 Heavy"/>
                  <a:ea typeface="Gothic A1 Heavy"/>
                  <a:cs typeface="Gothic A1 Heavy"/>
                  <a:sym typeface="Gothic A1 Heavy"/>
                </a:rPr>
                <a:t>Model Evaluation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24808"/>
              <a:ext cx="18961050" cy="525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Performance Analysis and Accuracy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70415" y="4350005"/>
            <a:ext cx="3271717" cy="959914"/>
            <a:chOff x="0" y="0"/>
            <a:chExt cx="791873" cy="232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873" cy="232334"/>
            </a:xfrm>
            <a:custGeom>
              <a:avLst/>
              <a:gdLst/>
              <a:ahLst/>
              <a:cxnLst/>
              <a:rect r="r" b="b" t="t" l="l"/>
              <a:pathLst>
                <a:path h="232334" w="791873">
                  <a:moveTo>
                    <a:pt x="0" y="0"/>
                  </a:moveTo>
                  <a:lnTo>
                    <a:pt x="791873" y="0"/>
                  </a:lnTo>
                  <a:lnTo>
                    <a:pt x="791873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C0EF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791873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93.64%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2132" y="4350005"/>
            <a:ext cx="3255128" cy="959914"/>
            <a:chOff x="0" y="0"/>
            <a:chExt cx="787858" cy="232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7858" cy="232334"/>
            </a:xfrm>
            <a:custGeom>
              <a:avLst/>
              <a:gdLst/>
              <a:ahLst/>
              <a:cxnLst/>
              <a:rect r="r" b="b" t="t" l="l"/>
              <a:pathLst>
                <a:path h="232334" w="787858">
                  <a:moveTo>
                    <a:pt x="0" y="0"/>
                  </a:moveTo>
                  <a:lnTo>
                    <a:pt x="787858" y="0"/>
                  </a:lnTo>
                  <a:lnTo>
                    <a:pt x="787858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90E4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87858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0.1527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13317" y="4350005"/>
            <a:ext cx="3245983" cy="959914"/>
            <a:chOff x="0" y="0"/>
            <a:chExt cx="785645" cy="232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5645" cy="232334"/>
            </a:xfrm>
            <a:custGeom>
              <a:avLst/>
              <a:gdLst/>
              <a:ahLst/>
              <a:cxnLst/>
              <a:rect r="r" b="b" t="t" l="l"/>
              <a:pathLst>
                <a:path h="232334" w="785645">
                  <a:moveTo>
                    <a:pt x="0" y="0"/>
                  </a:moveTo>
                  <a:lnTo>
                    <a:pt x="785645" y="0"/>
                  </a:lnTo>
                  <a:lnTo>
                    <a:pt x="785645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85645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0.85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79821" y="4350005"/>
            <a:ext cx="3241790" cy="959914"/>
            <a:chOff x="0" y="0"/>
            <a:chExt cx="784630" cy="232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4630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30">
                  <a:moveTo>
                    <a:pt x="0" y="0"/>
                  </a:moveTo>
                  <a:lnTo>
                    <a:pt x="784630" y="0"/>
                  </a:lnTo>
                  <a:lnTo>
                    <a:pt x="784630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73C67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84630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0.88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5906274" y="5309918"/>
            <a:ext cx="0" cy="148606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9169697" y="5309918"/>
            <a:ext cx="0" cy="1934191"/>
          </a:xfrm>
          <a:prstGeom prst="line">
            <a:avLst/>
          </a:prstGeom>
          <a:ln cap="flat" w="38100">
            <a:solidFill>
              <a:srgbClr val="90E4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2400716" y="5309918"/>
            <a:ext cx="0" cy="2308841"/>
          </a:xfrm>
          <a:prstGeom prst="line">
            <a:avLst/>
          </a:prstGeom>
          <a:ln cap="flat" w="38100">
            <a:solidFill>
              <a:srgbClr val="73C67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636308" y="5309918"/>
            <a:ext cx="0" cy="2683491"/>
          </a:xfrm>
          <a:prstGeom prst="line">
            <a:avLst/>
          </a:prstGeom>
          <a:ln cap="flat" w="3810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4325690" y="673883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Validation 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4387" y="71964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Final Loss(Validation)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0999" y="794578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8594462"/>
            <a:ext cx="8835538" cy="66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4AAF48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Approach #2 – MobileNet CNN Model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75407" y="7571135"/>
            <a:ext cx="30506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Precision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4350005"/>
            <a:ext cx="3241715" cy="959914"/>
            <a:chOff x="0" y="0"/>
            <a:chExt cx="784612" cy="2323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4612" cy="232334"/>
            </a:xfrm>
            <a:custGeom>
              <a:avLst/>
              <a:gdLst/>
              <a:ahLst/>
              <a:cxnLst/>
              <a:rect r="r" b="b" t="t" l="l"/>
              <a:pathLst>
                <a:path h="232334" w="784612">
                  <a:moveTo>
                    <a:pt x="0" y="0"/>
                  </a:moveTo>
                  <a:lnTo>
                    <a:pt x="784612" y="0"/>
                  </a:lnTo>
                  <a:lnTo>
                    <a:pt x="784612" y="232334"/>
                  </a:lnTo>
                  <a:lnTo>
                    <a:pt x="0" y="232334"/>
                  </a:lnTo>
                  <a:close/>
                </a:path>
              </a:pathLst>
            </a:custGeom>
            <a:solidFill>
              <a:srgbClr val="DDFAD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784612" cy="308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87.82%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2649557" y="5350378"/>
            <a:ext cx="0" cy="1037932"/>
          </a:xfrm>
          <a:prstGeom prst="line">
            <a:avLst/>
          </a:prstGeom>
          <a:ln cap="flat" w="38100">
            <a:solidFill>
              <a:srgbClr val="C0EF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68973" y="6331160"/>
            <a:ext cx="3161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 Accuracy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DAGXFejuxd4</dc:identifier>
  <dcterms:modified xsi:type="dcterms:W3CDTF">2011-08-01T06:04:30Z</dcterms:modified>
  <cp:revision>1</cp:revision>
  <dc:title>Project Proposal Business Presentation in White Green Simple Corporate (Light) Style</dc:title>
</cp:coreProperties>
</file>